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29"/>
  </p:notesMasterIdLst>
  <p:sldIdLst>
    <p:sldId id="256" r:id="rId2"/>
    <p:sldId id="258" r:id="rId3"/>
    <p:sldId id="314" r:id="rId4"/>
    <p:sldId id="315" r:id="rId5"/>
    <p:sldId id="317" r:id="rId6"/>
    <p:sldId id="266" r:id="rId7"/>
    <p:sldId id="334" r:id="rId8"/>
    <p:sldId id="335" r:id="rId9"/>
    <p:sldId id="324" r:id="rId10"/>
    <p:sldId id="337" r:id="rId11"/>
    <p:sldId id="325" r:id="rId12"/>
    <p:sldId id="319" r:id="rId13"/>
    <p:sldId id="320" r:id="rId14"/>
    <p:sldId id="322" r:id="rId15"/>
    <p:sldId id="338" r:id="rId16"/>
    <p:sldId id="341" r:id="rId17"/>
    <p:sldId id="323" r:id="rId18"/>
    <p:sldId id="326" r:id="rId19"/>
    <p:sldId id="330" r:id="rId20"/>
    <p:sldId id="265" r:id="rId21"/>
    <p:sldId id="294" r:id="rId22"/>
    <p:sldId id="328" r:id="rId23"/>
    <p:sldId id="329" r:id="rId24"/>
    <p:sldId id="333" r:id="rId25"/>
    <p:sldId id="342" r:id="rId26"/>
    <p:sldId id="264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5764" autoAdjust="0"/>
  </p:normalViewPr>
  <p:slideViewPr>
    <p:cSldViewPr snapToGrid="0">
      <p:cViewPr varScale="1">
        <p:scale>
          <a:sx n="99" d="100"/>
          <a:sy n="99" d="100"/>
        </p:scale>
        <p:origin x="1692" y="84"/>
      </p:cViewPr>
      <p:guideLst/>
    </p:cSldViewPr>
  </p:slideViewPr>
  <p:outlineViewPr>
    <p:cViewPr>
      <p:scale>
        <a:sx n="33" d="100"/>
        <a:sy n="33" d="100"/>
      </p:scale>
      <p:origin x="0" y="-43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142B-F723-46E9-A5C0-B84359A967BD}" type="datetimeFigureOut">
              <a:rPr lang="zh-TW" altLang="en-US" smtClean="0"/>
              <a:t>2019/6/9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C23AB-8A0A-46D6-8689-6AF0158E71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34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66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86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i:i+l-1 (window size l)</a:t>
                </a:r>
              </a:p>
              <a:p>
                <a:r>
                  <a:rPr lang="en-US" altLang="zh-TW" dirty="0"/>
                  <a:t>h</a:t>
                </a:r>
                <a:r>
                  <a:rPr lang="zh-TW" altLang="en-US" dirty="0"/>
                  <a:t>表示維度 </a:t>
                </a:r>
                <a:r>
                  <a:rPr lang="en-US" altLang="zh-TW" dirty="0"/>
                  <a:t>d*l*3</a:t>
                </a:r>
                <a:r>
                  <a:rPr lang="zh-TW" altLang="en-US" dirty="0"/>
                  <a:t> 的 </a:t>
                </a:r>
                <a:r>
                  <a:rPr lang="en-US" altLang="zh-TW" dirty="0"/>
                  <a:t>filter</a:t>
                </a:r>
              </a:p>
              <a:p>
                <a:endParaRPr lang="en-US" altLang="zh-TW" dirty="0"/>
              </a:p>
              <a:p>
                <a:r>
                  <a:rPr lang="en-US" altLang="zh-TW" b="0" i="0">
                    <a:latin typeface="Cambria Math" panose="02040503050406030204" pitchFamily="18" charset="0"/>
                  </a:rPr>
                  <a:t>𝑐^ℎ</a:t>
                </a:r>
                <a:r>
                  <a:rPr lang="zh-TW" altLang="en-US" dirty="0"/>
                  <a:t>代表</a:t>
                </a:r>
                <a:r>
                  <a:rPr lang="en-US" altLang="zh-TW" dirty="0"/>
                  <a:t>CNN</a:t>
                </a:r>
                <a:r>
                  <a:rPr lang="en-US" altLang="zh-TW" baseline="0" dirty="0"/>
                  <a:t> layer</a:t>
                </a:r>
                <a:r>
                  <a:rPr lang="zh-TW" altLang="en-US" baseline="0" dirty="0"/>
                  <a:t>的</a:t>
                </a:r>
                <a:r>
                  <a:rPr lang="en-US" altLang="zh-TW" baseline="0" dirty="0"/>
                  <a:t>output</a:t>
                </a:r>
              </a:p>
              <a:p>
                <a:r>
                  <a:rPr lang="en-US" altLang="zh-TW" baseline="0" dirty="0"/>
                  <a:t>Max pooling</a:t>
                </a:r>
                <a:r>
                  <a:rPr lang="zh-TW" altLang="en-US" baseline="0" dirty="0"/>
                  <a:t> 來選擇最大的</a:t>
                </a:r>
                <a:r>
                  <a:rPr lang="en-US" altLang="zh-TW" baseline="0" dirty="0"/>
                  <a:t>feature</a:t>
                </a:r>
              </a:p>
              <a:p>
                <a:r>
                  <a:rPr lang="zh-TW" altLang="en-US" baseline="0" dirty="0"/>
                  <a:t>最後將此</a:t>
                </a:r>
                <a:r>
                  <a:rPr lang="en-US" altLang="zh-TW" baseline="0" dirty="0"/>
                  <a:t>m</a:t>
                </a:r>
                <a:r>
                  <a:rPr lang="zh-TW" altLang="en-US" baseline="0" dirty="0"/>
                  <a:t>個</a:t>
                </a:r>
                <a:r>
                  <a:rPr lang="en-US" altLang="zh-TW" baseline="0" dirty="0"/>
                  <a:t>filter</a:t>
                </a:r>
                <a:r>
                  <a:rPr lang="zh-TW" altLang="en-US" baseline="0" dirty="0"/>
                  <a:t>的結果都 </a:t>
                </a:r>
                <a:r>
                  <a:rPr lang="en-US" altLang="zh-TW" baseline="0" dirty="0" err="1"/>
                  <a:t>concate</a:t>
                </a:r>
                <a:r>
                  <a:rPr lang="zh-TW" altLang="en-US" baseline="0" dirty="0"/>
                  <a:t>起來代表此篇新聞的特徵向量。</a:t>
                </a:r>
                <a:endParaRPr lang="en-US" altLang="zh-TW" baseline="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91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b="0" i="0">
                    <a:latin typeface="Cambria Math" panose="02040503050406030204" pitchFamily="18" charset="0"/>
                  </a:rPr>
                  <a:t>𝑡_𝑗^𝑖</a:t>
                </a:r>
                <a:r>
                  <a:rPr lang="zh-TW" altLang="en-US" dirty="0"/>
                  <a:t> 第 </a:t>
                </a:r>
                <a:r>
                  <a:rPr lang="en-US" altLang="zh-TW" dirty="0" err="1"/>
                  <a:t>i</a:t>
                </a:r>
                <a:r>
                  <a:rPr lang="zh-TW" altLang="en-US" dirty="0"/>
                  <a:t> 位使用者的第</a:t>
                </a:r>
                <a:r>
                  <a:rPr lang="en-US" altLang="zh-TW" dirty="0"/>
                  <a:t>k</a:t>
                </a:r>
                <a:r>
                  <a:rPr lang="zh-TW" altLang="en-US" dirty="0"/>
                  <a:t>次點擊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去算每一次的</a:t>
                </a:r>
                <a:r>
                  <a:rPr lang="en-US" altLang="zh-TW" dirty="0"/>
                  <a:t>user</a:t>
                </a:r>
                <a:r>
                  <a:rPr lang="zh-TW" altLang="en-US" dirty="0"/>
                  <a:t>點擊與 </a:t>
                </a:r>
                <a:r>
                  <a:rPr lang="en-US" altLang="zh-TW" dirty="0"/>
                  <a:t>candidate news</a:t>
                </a:r>
                <a:r>
                  <a:rPr lang="zh-TW" altLang="en-US" dirty="0"/>
                  <a:t> 的 </a:t>
                </a:r>
                <a:r>
                  <a:rPr lang="en-US" altLang="zh-TW" dirty="0"/>
                  <a:t>attention weight (</a:t>
                </a:r>
                <a:r>
                  <a:rPr lang="zh-TW" altLang="en-US" dirty="0"/>
                  <a:t>一層 </a:t>
                </a:r>
                <a:r>
                  <a:rPr lang="en-US" altLang="zh-TW" dirty="0"/>
                  <a:t>feed-forward)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998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606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TW" dirty="0" err="1"/>
              <a:t>LibFM</a:t>
            </a:r>
            <a:r>
              <a:rPr lang="en-US" altLang="zh-TW" dirty="0"/>
              <a:t> : </a:t>
            </a:r>
            <a:r>
              <a:rPr lang="zh-TW" altLang="en-US" dirty="0"/>
              <a:t>一種做 </a:t>
            </a:r>
            <a:r>
              <a:rPr lang="en-US" altLang="zh-TW" dirty="0"/>
              <a:t>FM</a:t>
            </a:r>
            <a:r>
              <a:rPr lang="zh-TW" altLang="en-US" dirty="0"/>
              <a:t> 的方法</a:t>
            </a:r>
            <a:endParaRPr lang="en-US" altLang="zh-TW" dirty="0"/>
          </a:p>
          <a:p>
            <a:pPr marL="171450" indent="-171450">
              <a:buFontTx/>
              <a:buChar char="-"/>
            </a:pPr>
            <a:r>
              <a:rPr lang="en-US" altLang="zh-TW" dirty="0"/>
              <a:t>KPCNN :</a:t>
            </a:r>
            <a:r>
              <a:rPr lang="zh-TW" altLang="en-US" dirty="0"/>
              <a:t> </a:t>
            </a:r>
            <a:r>
              <a:rPr lang="en-US" altLang="zh-TW" dirty="0"/>
              <a:t>input word sequence of news title into Kim CNN to learn representation</a:t>
            </a:r>
          </a:p>
          <a:p>
            <a:pPr marL="171450" indent="-171450">
              <a:buFontTx/>
              <a:buChar char="-"/>
            </a:pPr>
            <a:r>
              <a:rPr lang="en-US" altLang="zh-TW" dirty="0"/>
              <a:t>DSSM :  using </a:t>
            </a:r>
            <a:r>
              <a:rPr lang="en-US" altLang="zh-TW" b="1" dirty="0"/>
              <a:t>word hashing </a:t>
            </a:r>
            <a:r>
              <a:rPr lang="en-US" altLang="zh-TW" dirty="0"/>
              <a:t>for </a:t>
            </a:r>
            <a:r>
              <a:rPr lang="en-US" altLang="zh-TW" b="1" dirty="0"/>
              <a:t>document ranking</a:t>
            </a:r>
            <a:r>
              <a:rPr lang="en-US" altLang="zh-TW" dirty="0"/>
              <a:t> and </a:t>
            </a:r>
            <a:r>
              <a:rPr lang="en-US" altLang="zh-TW" b="1" dirty="0"/>
              <a:t>multiple fully-connected layer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TW" dirty="0" err="1"/>
              <a:t>DeepWide</a:t>
            </a:r>
            <a:r>
              <a:rPr lang="en-US" altLang="zh-TW" dirty="0"/>
              <a:t> : combines a component of factorization machines and a component of deep neural networks that share the input</a:t>
            </a:r>
            <a:br>
              <a:rPr lang="en-US" altLang="zh-TW" dirty="0"/>
            </a:br>
            <a:r>
              <a:rPr lang="en-US" altLang="zh-TW" dirty="0"/>
              <a:t>	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提出了一个结合使用了非线性特征的线性模型和一个用来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embedding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特征的深度学习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TW" dirty="0" err="1"/>
              <a:t>YouTubeNet</a:t>
            </a:r>
            <a:r>
              <a:rPr lang="en-US" altLang="zh-TW" dirty="0"/>
              <a:t>  : deep candidate generation network and a deep ranking network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TW" dirty="0"/>
              <a:t>DMF : multiple non-linear layers </a:t>
            </a:r>
            <a:r>
              <a:rPr lang="zh-TW" altLang="en-US" dirty="0"/>
              <a:t>的架構，來計算用戶特徵和物品特徵的相似度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670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969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815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8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新聞的特色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57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 and 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90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 and 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657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舉例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1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先講大致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47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970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451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88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3200" b="1" i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8CA08B9-1C57-4E72-81E1-CA417C90DA46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7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5B58-6669-46D8-87F4-D530D1A4576B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4B4D-9C9E-4B5F-8309-190437CCF5B8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3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EF67-C723-49D3-BA43-35652D501E6D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4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6884-1C17-40EE-8A7E-50C77114CDCB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26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1814-3F19-4010-8CD7-B86EDEBEAA82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0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4081-9A01-44E4-98AD-F683B5A5858B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6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9AC0-E176-4CF4-8D46-ACAA568FCD6C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1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7B3-631C-49B6-B948-6803B8055611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65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C34F8DD6-26C6-4E29-88BE-1444A76A8C5F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23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4CD5-ED0D-4A2E-8049-5ECB02479823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9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605823"/>
            <a:ext cx="6343672" cy="709865"/>
          </a:xfrm>
        </p:spPr>
        <p:txBody>
          <a:bodyPr anchor="ctr"/>
          <a:lstStyle>
            <a:lvl1pPr>
              <a:defRPr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70" y="1792368"/>
            <a:ext cx="6345260" cy="3530600"/>
          </a:xfrm>
        </p:spPr>
        <p:txBody>
          <a:bodyPr>
            <a:normAutofit/>
          </a:bodyPr>
          <a:lstStyle>
            <a:lvl1pPr>
              <a:buClrTx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Tx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Tx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Tx/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Tx/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947" y="582647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1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970" y="844720"/>
            <a:ext cx="6343672" cy="709865"/>
          </a:xfrm>
        </p:spPr>
        <p:txBody>
          <a:bodyPr anchor="ctr"/>
          <a:lstStyle>
            <a:lvl1pPr>
              <a:defRPr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382" y="1875626"/>
            <a:ext cx="6345260" cy="3530600"/>
          </a:xfrm>
        </p:spPr>
        <p:txBody>
          <a:bodyPr>
            <a:normAutofit/>
          </a:bodyPr>
          <a:lstStyle>
            <a:lvl1pPr>
              <a:buClrTx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Tx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Tx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Tx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Tx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TW" dirty="0"/>
              <a:t>Introduction</a:t>
            </a:r>
          </a:p>
          <a:p>
            <a:pPr lvl="0"/>
            <a:r>
              <a:rPr lang="en-US" altLang="zh-TW" dirty="0"/>
              <a:t>Method</a:t>
            </a:r>
          </a:p>
          <a:p>
            <a:pPr lvl="0"/>
            <a:r>
              <a:rPr lang="en-US" altLang="zh-TW" dirty="0"/>
              <a:t>Experiment</a:t>
            </a:r>
          </a:p>
          <a:p>
            <a:pPr lvl="0"/>
            <a:r>
              <a:rPr lang="en-US" altLang="zh-TW" dirty="0"/>
              <a:t>Conclusion</a:t>
            </a:r>
          </a:p>
          <a:p>
            <a:pPr lvl="0"/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A083EF-634E-45C8-92FC-A926841270E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158947" y="5826470"/>
            <a:ext cx="791308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buClrTx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2336" indent="0">
              <a:buClrTx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Tx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Tx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Tx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TW" dirty="0"/>
              <a:t>Introduction</a:t>
            </a:r>
          </a:p>
          <a:p>
            <a:pPr lvl="0"/>
            <a:r>
              <a:rPr lang="en-US" altLang="zh-TW" dirty="0"/>
              <a:t>Method</a:t>
            </a:r>
          </a:p>
          <a:p>
            <a:pPr lvl="0"/>
            <a:r>
              <a:rPr lang="en-US" altLang="zh-TW" dirty="0"/>
              <a:t>Experiment</a:t>
            </a:r>
          </a:p>
          <a:p>
            <a:pPr lvl="0"/>
            <a:r>
              <a:rPr lang="en-US" altLang="zh-TW" dirty="0"/>
              <a:t>Conclusion</a:t>
            </a:r>
          </a:p>
          <a:p>
            <a:pPr lvl="0"/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5CDCEF-A0D8-4ECB-AC21-556FE425F377}" type="datetime1">
              <a:rPr lang="en-US" altLang="zh-TW" smtClean="0"/>
              <a:pPr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16D5-A961-49AF-BDD5-6B6F84B16746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8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C06F-EB66-4378-915A-47A368BAA99B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511-5311-4A8D-9E5A-861371081735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5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B70-C3E1-4274-8388-4A782CD1BE91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5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AF1-EB9D-4C73-94D4-D8A98050B493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9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CB45E04-5E2A-4ECD-ABA0-8B8D46308595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8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3" r:id="rId3"/>
    <p:sldLayoutId id="2147483692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6440" y="1447831"/>
            <a:ext cx="7603483" cy="2499330"/>
          </a:xfrm>
        </p:spPr>
        <p:txBody>
          <a:bodyPr/>
          <a:lstStyle/>
          <a:p>
            <a:r>
              <a:rPr lang="en-US" altLang="zh-TW" dirty="0"/>
              <a:t>DKN: Deep Knowledge-Aware Network for News Recommendation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87164" y="4254867"/>
            <a:ext cx="2938116" cy="112539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-Ling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You-Xiang Chen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www 2018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 2019/06/10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81AA-77D7-4A3C-ABAC-2B8A4F137AA4}" type="datetime1">
              <a:rPr lang="en-US" altLang="zh-TW" smtClean="0"/>
              <a:t>6/9/2019</a:t>
            </a:fld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5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Translational Distance Model 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69" y="1565005"/>
            <a:ext cx="8084285" cy="451733"/>
          </a:xfrm>
        </p:spPr>
        <p:txBody>
          <a:bodyPr>
            <a:normAutofit/>
          </a:bodyPr>
          <a:lstStyle/>
          <a:p>
            <a:r>
              <a:rPr lang="en-US" altLang="zh-TW" b="1" dirty="0" err="1"/>
              <a:t>TransD</a:t>
            </a:r>
            <a:endParaRPr lang="en-US" altLang="zh-TW" b="1" dirty="0"/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58947" y="5826470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CCFEFB5-3897-40FB-AFC3-AC4CD8E30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781" y="2110235"/>
            <a:ext cx="2704700" cy="46089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5FB6ADD-4C09-49BF-990D-1EA3BEDFC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781" y="3206419"/>
            <a:ext cx="2201988" cy="86506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7DC8D44-15CA-41C8-9CB0-F6B14A0CB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783" y="2652032"/>
            <a:ext cx="2936480" cy="45805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C852E46-0D13-453B-92AE-EB94D0A44F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21" r="2118"/>
          <a:stretch/>
        </p:blipFill>
        <p:spPr>
          <a:xfrm>
            <a:off x="3561393" y="3429000"/>
            <a:ext cx="5544107" cy="327553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76FB7DA-3689-49AF-8555-6C13720EB550}"/>
              </a:ext>
            </a:extLst>
          </p:cNvPr>
          <p:cNvSpPr/>
          <p:nvPr/>
        </p:nvSpPr>
        <p:spPr>
          <a:xfrm flipV="1">
            <a:off x="6506678" y="4071484"/>
            <a:ext cx="1001028" cy="452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331853F-EFB4-4560-ACCD-3DC801D260DD}"/>
              </a:ext>
            </a:extLst>
          </p:cNvPr>
          <p:cNvSpPr/>
          <p:nvPr/>
        </p:nvSpPr>
        <p:spPr>
          <a:xfrm flipV="1">
            <a:off x="5505650" y="4713968"/>
            <a:ext cx="1001028" cy="452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48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DEDCFB-80E3-4DC4-BEC7-72782E1B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846456"/>
            <a:ext cx="6343672" cy="709865"/>
          </a:xfrm>
        </p:spPr>
        <p:txBody>
          <a:bodyPr/>
          <a:lstStyle/>
          <a:p>
            <a:r>
              <a:rPr lang="en-US" altLang="zh-TW" sz="3600" dirty="0"/>
              <a:t>Knowledge Graph Embedding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DA61A3-23DF-4322-B4E4-72F2605F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70" y="1975250"/>
            <a:ext cx="6345260" cy="3530600"/>
          </a:xfrm>
        </p:spPr>
        <p:txBody>
          <a:bodyPr/>
          <a:lstStyle/>
          <a:p>
            <a:r>
              <a:rPr lang="en-US" altLang="zh-TW" dirty="0"/>
              <a:t>Margin-based ranking loss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931EE5-B439-493C-AD2A-64A7392F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8947" y="5826470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609CB1A-E3B7-429A-81C4-A6F94B70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254" y="2959768"/>
            <a:ext cx="5813492" cy="7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DKN framework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92" y="1450442"/>
            <a:ext cx="9105608" cy="530850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21780F9-B407-4CBD-8DCD-9FBAF748C1C3}"/>
              </a:ext>
            </a:extLst>
          </p:cNvPr>
          <p:cNvSpPr/>
          <p:nvPr/>
        </p:nvSpPr>
        <p:spPr>
          <a:xfrm>
            <a:off x="4788192" y="6098288"/>
            <a:ext cx="1152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 title</a:t>
            </a:r>
          </a:p>
        </p:txBody>
      </p:sp>
    </p:spTree>
    <p:extLst>
      <p:ext uri="{BB962C8B-B14F-4D97-AF65-F5344CB8AC3E}">
        <p14:creationId xmlns:p14="http://schemas.microsoft.com/office/powerpoint/2010/main" val="98486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4079" b="5536"/>
          <a:stretch/>
        </p:blipFill>
        <p:spPr>
          <a:xfrm>
            <a:off x="1705658" y="3477103"/>
            <a:ext cx="6014885" cy="31835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91" y="2068506"/>
            <a:ext cx="4983967" cy="52653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3453D90-AC51-4DBF-87AC-DA7C6F947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509" y="2595040"/>
            <a:ext cx="3349592" cy="785858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43C2B3A-57BF-4525-A942-1F20F7F0A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69" y="1565005"/>
            <a:ext cx="8084285" cy="451733"/>
          </a:xfrm>
        </p:spPr>
        <p:txBody>
          <a:bodyPr>
            <a:normAutofit/>
          </a:bodyPr>
          <a:lstStyle/>
          <a:p>
            <a:r>
              <a:rPr lang="en-US" altLang="zh-TW" dirty="0"/>
              <a:t>Context embedding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395A46A-F64D-4E5D-A7E2-6A42B6906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456" y="3419130"/>
            <a:ext cx="5779288" cy="330245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922DDA0-50D2-400D-8488-A764BB8F7A18}"/>
              </a:ext>
            </a:extLst>
          </p:cNvPr>
          <p:cNvSpPr/>
          <p:nvPr/>
        </p:nvSpPr>
        <p:spPr>
          <a:xfrm flipV="1">
            <a:off x="1823456" y="3727488"/>
            <a:ext cx="5779288" cy="1055802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90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00CD9B-F3BF-47D5-9632-6B543F61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1087088"/>
            <a:ext cx="6343672" cy="709865"/>
          </a:xfrm>
        </p:spPr>
        <p:txBody>
          <a:bodyPr/>
          <a:lstStyle/>
          <a:p>
            <a:r>
              <a:rPr lang="en-US" altLang="zh-TW" dirty="0"/>
              <a:t>Knowledge-aware CNN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2A1DE5-FFF2-4BBB-A21A-08F224A7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3F7B6A-6CC0-427F-BB3B-29B2BE023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42"/>
          <a:stretch/>
        </p:blipFill>
        <p:spPr>
          <a:xfrm>
            <a:off x="1848255" y="3081310"/>
            <a:ext cx="3859526" cy="37648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84BCACE-F56E-4B48-B8D2-CBD7B4EC7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130" y="3867322"/>
            <a:ext cx="3484141" cy="487126"/>
          </a:xfrm>
          <a:prstGeom prst="rect">
            <a:avLst/>
          </a:prstGeom>
        </p:spPr>
      </p:pic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70E2CA30-7470-4868-8BAC-0C862BD7A2A7}"/>
              </a:ext>
            </a:extLst>
          </p:cNvPr>
          <p:cNvSpPr txBox="1">
            <a:spLocks/>
          </p:cNvSpPr>
          <p:nvPr/>
        </p:nvSpPr>
        <p:spPr>
          <a:xfrm>
            <a:off x="865970" y="2198223"/>
            <a:ext cx="7363630" cy="46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Straightforward way to concatenate words and entities</a:t>
            </a:r>
            <a:endParaRPr lang="zh-TW" altLang="en-US" sz="2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4576245-8DAE-4F28-A085-720309707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886" y="4619626"/>
            <a:ext cx="5453945" cy="17925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5B427A4-8902-40D9-AE5F-F9609CEBBA6F}"/>
              </a:ext>
            </a:extLst>
          </p:cNvPr>
          <p:cNvSpPr/>
          <p:nvPr/>
        </p:nvSpPr>
        <p:spPr>
          <a:xfrm flipV="1">
            <a:off x="2557506" y="3876947"/>
            <a:ext cx="1423944" cy="47750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697D641-ED1F-4ECA-A354-AB060EC2C7CF}"/>
              </a:ext>
            </a:extLst>
          </p:cNvPr>
          <p:cNvSpPr/>
          <p:nvPr/>
        </p:nvSpPr>
        <p:spPr>
          <a:xfrm flipV="1">
            <a:off x="2195255" y="4763971"/>
            <a:ext cx="5224719" cy="65129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60C9C63-0EA7-4E30-8305-5A9E0848CE63}"/>
              </a:ext>
            </a:extLst>
          </p:cNvPr>
          <p:cNvSpPr/>
          <p:nvPr/>
        </p:nvSpPr>
        <p:spPr>
          <a:xfrm flipV="1">
            <a:off x="4037806" y="3876947"/>
            <a:ext cx="1019969" cy="487126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1BCFE27-5672-4072-BF39-84524365E764}"/>
              </a:ext>
            </a:extLst>
          </p:cNvPr>
          <p:cNvSpPr/>
          <p:nvPr/>
        </p:nvSpPr>
        <p:spPr>
          <a:xfrm flipV="1">
            <a:off x="2195256" y="5770912"/>
            <a:ext cx="5224718" cy="550626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7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00CD9B-F3BF-47D5-9632-6B543F61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Knowledge-aware CNN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2A1DE5-FFF2-4BBB-A21A-08F224A7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01C93E9B-95A5-43B2-A585-FA438A047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62" y="2161174"/>
            <a:ext cx="6655606" cy="484661"/>
          </a:xfrm>
          <a:prstGeom prst="rect">
            <a:avLst/>
          </a:prstGeom>
        </p:spPr>
      </p:pic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FBC66E2C-4548-456A-86DF-E70EA235FF46}"/>
              </a:ext>
            </a:extLst>
          </p:cNvPr>
          <p:cNvSpPr txBox="1">
            <a:spLocks/>
          </p:cNvSpPr>
          <p:nvPr/>
        </p:nvSpPr>
        <p:spPr>
          <a:xfrm>
            <a:off x="865970" y="1543703"/>
            <a:ext cx="7122998" cy="369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Multi-channel input </a:t>
            </a:r>
            <a:r>
              <a:rPr lang="en-US" altLang="zh-TW" sz="2400" b="1" dirty="0"/>
              <a:t>W</a:t>
            </a:r>
            <a:endParaRPr lang="zh-TW" altLang="en-US" sz="24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F58C71-0431-4D41-9C30-F89A98941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689" y="3140715"/>
            <a:ext cx="5779288" cy="330245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6673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00CD9B-F3BF-47D5-9632-6B543F61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Knowledge-aware CNN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2A1DE5-FFF2-4BBB-A21A-08F224A7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ABFBEF2-99A2-472F-A4B3-C10E175DA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015" y="2280277"/>
            <a:ext cx="4110187" cy="595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668E997-ACB0-4127-B5C8-D00005F23993}"/>
                  </a:ext>
                </a:extLst>
              </p:cNvPr>
              <p:cNvSpPr txBox="1"/>
              <p:nvPr/>
            </p:nvSpPr>
            <p:spPr>
              <a:xfrm>
                <a:off x="1178842" y="3075151"/>
                <a:ext cx="64395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ℊ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transformation function</a:t>
                </a:r>
                <a:r>
                  <a:rPr lang="en-US" altLang="zh-TW" dirty="0">
                    <a:ea typeface="Cambria Math" panose="02040503050406030204" pitchFamily="18" charset="0"/>
                  </a:rPr>
                  <a:t> ,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can be either linear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668E997-ACB0-4127-B5C8-D00005F23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42" y="3075151"/>
                <a:ext cx="6439501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30DA06B0-17B5-42D9-B8F9-B6DE7D1D0D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42" r="22632" b="62327"/>
          <a:stretch/>
        </p:blipFill>
        <p:spPr>
          <a:xfrm>
            <a:off x="1386015" y="3493373"/>
            <a:ext cx="1438264" cy="56142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3C77071-B03B-478F-9346-0DB1D573AB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741"/>
          <a:stretch/>
        </p:blipFill>
        <p:spPr>
          <a:xfrm>
            <a:off x="1236592" y="4699150"/>
            <a:ext cx="2878154" cy="56142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3E019952-9F2F-4A70-BC6C-A0C3CF1E6A2C}"/>
              </a:ext>
            </a:extLst>
          </p:cNvPr>
          <p:cNvSpPr txBox="1"/>
          <p:nvPr/>
        </p:nvSpPr>
        <p:spPr>
          <a:xfrm>
            <a:off x="1178842" y="4280928"/>
            <a:ext cx="338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non-linear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0646F7E2-03C4-4BB9-A403-4B8CCDB672A3}"/>
              </a:ext>
            </a:extLst>
          </p:cNvPr>
          <p:cNvSpPr txBox="1">
            <a:spLocks/>
          </p:cNvSpPr>
          <p:nvPr/>
        </p:nvSpPr>
        <p:spPr>
          <a:xfrm>
            <a:off x="865970" y="1669768"/>
            <a:ext cx="7122998" cy="369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Transformation entity embeddings</a:t>
            </a:r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BEA3E23-C390-4A5C-A787-90E7CA840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866" y="3491852"/>
            <a:ext cx="1438264" cy="4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7EF039-99B8-40E8-AD39-21E823BC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Knowledge-aware CNN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BCE712-A1F2-4450-B2AC-3387EBA3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ED3652E-B73E-4A98-AF35-A3B996C90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3"/>
          <a:stretch/>
        </p:blipFill>
        <p:spPr>
          <a:xfrm>
            <a:off x="4907693" y="2566454"/>
            <a:ext cx="4042562" cy="364306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BD718AD-3A08-4AB0-9669-53B4724E2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26"/>
          <a:stretch/>
        </p:blipFill>
        <p:spPr>
          <a:xfrm>
            <a:off x="1226519" y="2421918"/>
            <a:ext cx="3210176" cy="57927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DCEB4AA-CAB1-4636-B3A2-9243BF29D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519" y="3138382"/>
            <a:ext cx="3450763" cy="57857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1C1EA88-4549-4326-B589-84193E34D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699" y="3956169"/>
            <a:ext cx="2589556" cy="586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CFA40DB7-6BCD-4F1A-BD49-90078EBEF2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5970" y="1698740"/>
                <a:ext cx="7517634" cy="4846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400" dirty="0"/>
                  <a:t>Multiple filters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sup>
                    </m:sSup>
                  </m:oMath>
                </a14:m>
                <a:r>
                  <a:rPr lang="en-US" altLang="zh-TW" sz="2400" dirty="0"/>
                  <a:t> with varying window sizes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CFA40DB7-6BCD-4F1A-BD49-90078EBEF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70" y="1698740"/>
                <a:ext cx="7517634" cy="484662"/>
              </a:xfrm>
              <a:prstGeom prst="rect">
                <a:avLst/>
              </a:prstGeom>
              <a:blipFill>
                <a:blip r:embed="rId7"/>
                <a:stretch>
                  <a:fillRect l="-487" t="-7595" b="-15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F19AAD-5800-411D-A8DA-C27EF1E0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605823"/>
            <a:ext cx="6345260" cy="789840"/>
          </a:xfrm>
        </p:spPr>
        <p:txBody>
          <a:bodyPr/>
          <a:lstStyle/>
          <a:p>
            <a:r>
              <a:rPr lang="en-US" altLang="zh-TW" dirty="0"/>
              <a:t>Attention Net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5D1923-779A-4910-8AE9-AD4A5551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4E56B1E-CDCD-4177-B341-564C8E084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598" y="2247941"/>
            <a:ext cx="3305402" cy="862106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5DB33772-4F9E-4B63-80FA-8B8D412E00FE}"/>
              </a:ext>
            </a:extLst>
          </p:cNvPr>
          <p:cNvSpPr txBox="1">
            <a:spLocks/>
          </p:cNvSpPr>
          <p:nvPr/>
        </p:nvSpPr>
        <p:spPr>
          <a:xfrm>
            <a:off x="865970" y="1590944"/>
            <a:ext cx="6420051" cy="60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Calculate the normalized impact weight</a:t>
            </a:r>
            <a:endParaRPr lang="zh-TW" altLang="en-US" sz="24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769B372-F1F0-427B-AB62-82BC53900B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44"/>
          <a:stretch/>
        </p:blipFill>
        <p:spPr>
          <a:xfrm>
            <a:off x="4630082" y="2228691"/>
            <a:ext cx="2843057" cy="93631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DAC75FD-0C41-4C4A-9AE6-34E134F84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739" y="3475609"/>
            <a:ext cx="2348564" cy="93242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266E8A7-FE16-405E-B371-C2F5C01AA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501" y="3692992"/>
            <a:ext cx="5343754" cy="284892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167EC329-6E3F-4EB9-929F-1073211C154D}"/>
              </a:ext>
            </a:extLst>
          </p:cNvPr>
          <p:cNvGrpSpPr/>
          <p:nvPr/>
        </p:nvGrpSpPr>
        <p:grpSpPr>
          <a:xfrm>
            <a:off x="3606501" y="3695780"/>
            <a:ext cx="5343754" cy="2848929"/>
            <a:chOff x="3606501" y="3692991"/>
            <a:chExt cx="5343754" cy="284892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9566458-E195-4DE4-881A-8494002D10A3}"/>
                </a:ext>
              </a:extLst>
            </p:cNvPr>
            <p:cNvSpPr/>
            <p:nvPr/>
          </p:nvSpPr>
          <p:spPr>
            <a:xfrm>
              <a:off x="3606501" y="3692991"/>
              <a:ext cx="5343754" cy="2848929"/>
            </a:xfrm>
            <a:prstGeom prst="rect">
              <a:avLst/>
            </a:prstGeom>
            <a:solidFill>
              <a:schemeClr val="bg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F6A7A02-6147-4878-94B8-97BF05AA2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6426" t="3650" r="1040" b="2555"/>
            <a:stretch/>
          </p:blipFill>
          <p:spPr>
            <a:xfrm>
              <a:off x="4308841" y="4020175"/>
              <a:ext cx="3850106" cy="219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8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AEA09C-CA75-4841-83A2-B7F52646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879C99F-D29A-4A52-B20F-3F80B5F6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B79ACA2-729A-46F5-8B03-CFB5DE35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87" y="1423578"/>
            <a:ext cx="2952408" cy="60095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D4EBF57-D5C1-4731-A43A-B60D821E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85" y="2233379"/>
            <a:ext cx="6952673" cy="401879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3825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  <a:p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  <a:p>
            <a:endParaRPr lang="zh-TW" altLang="en-US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39872" y="5826470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39872" y="5826470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6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87B5C7-CF26-4222-8E30-3AB243A3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1181216"/>
            <a:ext cx="6343672" cy="709865"/>
          </a:xfrm>
        </p:spPr>
        <p:txBody>
          <a:bodyPr/>
          <a:lstStyle/>
          <a:p>
            <a:r>
              <a:rPr lang="en-US" altLang="zh-TW" dirty="0"/>
              <a:t>Datasets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205A62-EA4C-445D-9744-BC86FA8B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DD303F8-2FE3-440F-908A-572917826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8950"/>
          <a:stretch/>
        </p:blipFill>
        <p:spPr>
          <a:xfrm>
            <a:off x="394770" y="2288406"/>
            <a:ext cx="8555485" cy="22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1D2B85-D4EE-4366-B5F5-95291EF7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69" y="692449"/>
            <a:ext cx="6882367" cy="828341"/>
          </a:xfrm>
        </p:spPr>
        <p:txBody>
          <a:bodyPr/>
          <a:lstStyle/>
          <a:p>
            <a:r>
              <a:rPr lang="en-US" altLang="zh-TW" sz="3600" dirty="0"/>
              <a:t>Comparison of different models</a:t>
            </a:r>
            <a:endParaRPr lang="zh-TW" altLang="en-US" sz="3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EC92F8C-03A6-4F26-BF2F-B7455AB0B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8318"/>
          <a:stretch/>
        </p:blipFill>
        <p:spPr>
          <a:xfrm>
            <a:off x="1183601" y="1721450"/>
            <a:ext cx="5794715" cy="474757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F89DC1-81D2-4B23-88ED-692CA383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7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760396-388A-4ECD-9260-987A431D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69" y="605823"/>
            <a:ext cx="7989273" cy="857217"/>
          </a:xfrm>
        </p:spPr>
        <p:txBody>
          <a:bodyPr/>
          <a:lstStyle/>
          <a:p>
            <a:r>
              <a:rPr lang="en-US" altLang="zh-TW" sz="3600" dirty="0"/>
              <a:t>Comparison among DKN variants</a:t>
            </a:r>
            <a:endParaRPr lang="zh-TW" altLang="en-US" sz="3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45979DB-FAAF-4E9E-8682-39986BFED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5970" y="1715285"/>
            <a:ext cx="6853491" cy="4463451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07C0F4-FF7A-407F-BEFC-16EE4449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52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8F9D5E-8F80-4737-BFFB-C9254850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95" y="1144838"/>
            <a:ext cx="6343672" cy="709865"/>
          </a:xfrm>
        </p:spPr>
        <p:txBody>
          <a:bodyPr/>
          <a:lstStyle/>
          <a:p>
            <a:r>
              <a:rPr lang="en-US" altLang="zh-TW" dirty="0"/>
              <a:t>Case Study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50BD5D1-C5EB-4452-A944-D1731DBD0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805" y="2487398"/>
            <a:ext cx="8161729" cy="238298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1F7DF5-C713-4328-9586-D0B60299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A193D0-9D6B-4215-AB00-AD9497CFF6EE}"/>
              </a:ext>
            </a:extLst>
          </p:cNvPr>
          <p:cNvSpPr/>
          <p:nvPr/>
        </p:nvSpPr>
        <p:spPr>
          <a:xfrm flipV="1">
            <a:off x="1875442" y="2720727"/>
            <a:ext cx="646378" cy="291979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3F7053-C831-4178-8443-1100A1DD2261}"/>
              </a:ext>
            </a:extLst>
          </p:cNvPr>
          <p:cNvSpPr/>
          <p:nvPr/>
        </p:nvSpPr>
        <p:spPr>
          <a:xfrm flipV="1">
            <a:off x="2816622" y="2866717"/>
            <a:ext cx="744725" cy="145989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8797426-892C-4C01-BD81-911EBA5CDC0E}"/>
              </a:ext>
            </a:extLst>
          </p:cNvPr>
          <p:cNvSpPr/>
          <p:nvPr/>
        </p:nvSpPr>
        <p:spPr>
          <a:xfrm flipV="1">
            <a:off x="3827275" y="2732755"/>
            <a:ext cx="330839" cy="133962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1E9C0F-B648-4981-9A86-5D2867D6CB72}"/>
              </a:ext>
            </a:extLst>
          </p:cNvPr>
          <p:cNvSpPr/>
          <p:nvPr/>
        </p:nvSpPr>
        <p:spPr>
          <a:xfrm flipV="1">
            <a:off x="3082551" y="3039079"/>
            <a:ext cx="286292" cy="14598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43F2DD8-5E5A-4DC5-8C69-6549B8AB7FC3}"/>
              </a:ext>
            </a:extLst>
          </p:cNvPr>
          <p:cNvSpPr/>
          <p:nvPr/>
        </p:nvSpPr>
        <p:spPr>
          <a:xfrm flipV="1">
            <a:off x="1912338" y="3185067"/>
            <a:ext cx="407349" cy="145988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84167DC-FC6A-45E0-8F8C-B9EC2375D93D}"/>
              </a:ext>
            </a:extLst>
          </p:cNvPr>
          <p:cNvSpPr/>
          <p:nvPr/>
        </p:nvSpPr>
        <p:spPr>
          <a:xfrm flipV="1">
            <a:off x="1912338" y="4477173"/>
            <a:ext cx="625463" cy="128870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8B7E10-155B-4102-8430-D723D8F9252C}"/>
              </a:ext>
            </a:extLst>
          </p:cNvPr>
          <p:cNvSpPr/>
          <p:nvPr/>
        </p:nvSpPr>
        <p:spPr>
          <a:xfrm flipV="1">
            <a:off x="3024800" y="3206537"/>
            <a:ext cx="744725" cy="124518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E726C4E-3F52-4BF1-8C6D-B811C077A38A}"/>
              </a:ext>
            </a:extLst>
          </p:cNvPr>
          <p:cNvSpPr/>
          <p:nvPr/>
        </p:nvSpPr>
        <p:spPr>
          <a:xfrm flipV="1">
            <a:off x="1912338" y="3374545"/>
            <a:ext cx="782736" cy="128870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162008D-644A-498A-B6F0-5FA93FD73864}"/>
              </a:ext>
            </a:extLst>
          </p:cNvPr>
          <p:cNvSpPr/>
          <p:nvPr/>
        </p:nvSpPr>
        <p:spPr>
          <a:xfrm flipV="1">
            <a:off x="3954439" y="3353424"/>
            <a:ext cx="203675" cy="145988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B3AC9B2-9F20-4AD6-9EF5-999CA4A134BF}"/>
              </a:ext>
            </a:extLst>
          </p:cNvPr>
          <p:cNvSpPr/>
          <p:nvPr/>
        </p:nvSpPr>
        <p:spPr>
          <a:xfrm flipV="1">
            <a:off x="1896357" y="3532903"/>
            <a:ext cx="625463" cy="112498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9B5E7C-FC8D-495C-9E15-BD0FD18EFC89}"/>
              </a:ext>
            </a:extLst>
          </p:cNvPr>
          <p:cNvSpPr/>
          <p:nvPr/>
        </p:nvSpPr>
        <p:spPr>
          <a:xfrm flipV="1">
            <a:off x="2922993" y="3499412"/>
            <a:ext cx="311096" cy="145988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541281C-E5C0-4F60-BBE6-E7F921301D4F}"/>
              </a:ext>
            </a:extLst>
          </p:cNvPr>
          <p:cNvSpPr/>
          <p:nvPr/>
        </p:nvSpPr>
        <p:spPr>
          <a:xfrm flipV="1">
            <a:off x="3084430" y="4483678"/>
            <a:ext cx="476917" cy="128870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4868A0A-75FE-4D69-99BB-1176A78253F1}"/>
              </a:ext>
            </a:extLst>
          </p:cNvPr>
          <p:cNvSpPr/>
          <p:nvPr/>
        </p:nvSpPr>
        <p:spPr>
          <a:xfrm flipV="1">
            <a:off x="1896358" y="4122505"/>
            <a:ext cx="336704" cy="128869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F661396-4D04-433C-8F8C-0D14A67160BE}"/>
              </a:ext>
            </a:extLst>
          </p:cNvPr>
          <p:cNvSpPr/>
          <p:nvPr/>
        </p:nvSpPr>
        <p:spPr>
          <a:xfrm flipV="1">
            <a:off x="2922993" y="4145975"/>
            <a:ext cx="476917" cy="13212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F52A416-16FA-4156-900E-63D825A70BF2}"/>
              </a:ext>
            </a:extLst>
          </p:cNvPr>
          <p:cNvSpPr/>
          <p:nvPr/>
        </p:nvSpPr>
        <p:spPr>
          <a:xfrm flipV="1">
            <a:off x="1931588" y="4307817"/>
            <a:ext cx="885034" cy="16935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5BA3F5F-0DE4-4DDF-92C6-95D15AD04955}"/>
              </a:ext>
            </a:extLst>
          </p:cNvPr>
          <p:cNvSpPr/>
          <p:nvPr/>
        </p:nvSpPr>
        <p:spPr>
          <a:xfrm flipV="1">
            <a:off x="4441688" y="4307816"/>
            <a:ext cx="351694" cy="169353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87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8F9D5E-8F80-4737-BFFB-C9254850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95" y="1144838"/>
            <a:ext cx="6343672" cy="709865"/>
          </a:xfrm>
        </p:spPr>
        <p:txBody>
          <a:bodyPr/>
          <a:lstStyle/>
          <a:p>
            <a:r>
              <a:rPr lang="en-US" altLang="zh-TW" dirty="0"/>
              <a:t>Case Study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1F7DF5-C713-4328-9586-D0B60299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02CE581-1D7C-4CC9-8AC3-30AA6761E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5595" y="2158255"/>
            <a:ext cx="7433653" cy="38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6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39872" y="5826470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2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C08B8A-1151-4BAD-9E32-CAD5EF56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82" y="971583"/>
            <a:ext cx="6343672" cy="709865"/>
          </a:xfrm>
        </p:spPr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6B80D0-A3D0-4127-9C7E-12C05066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113644"/>
            <a:ext cx="6965168" cy="35306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We design a KCNN module in DKN to jointly learn from semantic-level and knowledge-level representations of news.</a:t>
            </a:r>
          </a:p>
          <a:p>
            <a:endParaRPr lang="en-US" altLang="zh-TW" sz="2400" dirty="0"/>
          </a:p>
          <a:p>
            <a:r>
              <a:rPr lang="en-US" altLang="zh-TW" sz="2400" dirty="0"/>
              <a:t>Using an attention module to dynamically calculate a user’s aggregated historical representation.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D8DB2F-0BEE-4316-9AE5-356C07C2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7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1480820"/>
            <a:ext cx="6726589" cy="3530600"/>
          </a:xfrm>
        </p:spPr>
        <p:txBody>
          <a:bodyPr>
            <a:normAutofit/>
          </a:bodyPr>
          <a:lstStyle/>
          <a:p>
            <a:r>
              <a:rPr lang="en-US" altLang="zh-TW" dirty="0"/>
              <a:t>Traditional</a:t>
            </a:r>
            <a:r>
              <a:rPr lang="zh-TW" altLang="en-US" dirty="0"/>
              <a:t> </a:t>
            </a:r>
            <a:r>
              <a:rPr lang="en-US" altLang="zh-TW" dirty="0"/>
              <a:t>semantic models can only find their relatedness based on co-occurrence of words, but</a:t>
            </a:r>
            <a:r>
              <a:rPr lang="zh-TW" altLang="en-US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hardly discover their latent knowledge-level connection</a:t>
            </a:r>
            <a:r>
              <a:rPr lang="en-US" altLang="zh-TW" dirty="0"/>
              <a:t>.                                                                                                                                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61" y="2594216"/>
            <a:ext cx="7961321" cy="34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Challenges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69" y="1792368"/>
            <a:ext cx="7292977" cy="382878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News language is usually highly condensed and comprised of a large amount of </a:t>
            </a:r>
            <a:r>
              <a:rPr lang="en-US" altLang="zh-TW" sz="2400" b="1" dirty="0">
                <a:solidFill>
                  <a:srgbClr val="FF0000"/>
                </a:solidFill>
              </a:rPr>
              <a:t>knowledge entities</a:t>
            </a:r>
            <a:r>
              <a:rPr lang="en-US" altLang="zh-TW" sz="2400" dirty="0"/>
              <a:t> and </a:t>
            </a:r>
            <a:r>
              <a:rPr lang="en-US" altLang="zh-TW" sz="2400" b="1" dirty="0">
                <a:solidFill>
                  <a:srgbClr val="FF0000"/>
                </a:solidFill>
              </a:rPr>
              <a:t>common sense</a:t>
            </a:r>
            <a:r>
              <a:rPr lang="en-US" altLang="zh-TW" sz="2400" dirty="0"/>
              <a:t>.</a:t>
            </a:r>
            <a:endParaRPr lang="zh-TW" altLang="en-US" sz="2400" dirty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People are </a:t>
            </a:r>
            <a:r>
              <a:rPr lang="en-US" altLang="zh-TW" sz="2400" b="1" dirty="0">
                <a:solidFill>
                  <a:srgbClr val="FF0000"/>
                </a:solidFill>
              </a:rPr>
              <a:t>topic-sensitive</a:t>
            </a:r>
            <a:r>
              <a:rPr lang="en-US" altLang="zh-TW" sz="2400" dirty="0"/>
              <a:t> in news reading as they are usually interested in multiple specific news categories.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4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A5BB83-A7B5-4F94-8193-1CA9ACED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8E0765-2DD8-4939-A948-645F739C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70" y="1663700"/>
            <a:ext cx="7171125" cy="3530600"/>
          </a:xfrm>
        </p:spPr>
        <p:txBody>
          <a:bodyPr/>
          <a:lstStyle/>
          <a:p>
            <a:r>
              <a:rPr lang="en-US" altLang="zh-TW" dirty="0"/>
              <a:t>Designing knowledge-aware convolutional neural networks (KCNN), to </a:t>
            </a:r>
            <a:r>
              <a:rPr lang="en-US" altLang="zh-TW" b="1" dirty="0">
                <a:solidFill>
                  <a:srgbClr val="FF0000"/>
                </a:solidFill>
              </a:rPr>
              <a:t>fuse the word-level and knowledge-level representations</a:t>
            </a:r>
            <a:r>
              <a:rPr lang="en-US" altLang="zh-TW" dirty="0"/>
              <a:t> of news and generate a knowledge aware embedding vector.</a:t>
            </a:r>
          </a:p>
          <a:p>
            <a:endParaRPr lang="en-US" altLang="zh-TW" dirty="0"/>
          </a:p>
          <a:p>
            <a:r>
              <a:rPr lang="en-US" altLang="zh-TW" dirty="0"/>
              <a:t>Using an attention module to automatically match candidate news to each piece of clicked news, and </a:t>
            </a:r>
            <a:r>
              <a:rPr lang="en-US" altLang="zh-TW" b="1" dirty="0">
                <a:solidFill>
                  <a:srgbClr val="FF0000"/>
                </a:solidFill>
              </a:rPr>
              <a:t>aggregate the user’s history</a:t>
            </a:r>
            <a:r>
              <a:rPr lang="en-US" altLang="zh-TW" dirty="0"/>
              <a:t> with different weights.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F4B871-B2DF-4C4B-A93F-30176D40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6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939872" y="5826470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8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4849C9-B3FE-4371-9CD4-2FC3796F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69" y="844720"/>
            <a:ext cx="7248127" cy="810825"/>
          </a:xfrm>
        </p:spPr>
        <p:txBody>
          <a:bodyPr/>
          <a:lstStyle/>
          <a:p>
            <a:r>
              <a:rPr lang="en-US" altLang="zh-TW" dirty="0"/>
              <a:t>Knowledge Graph Embedding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468F81-6898-49D8-B8C8-884FBD028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goal of knowledge graph embedding is to learn a low-dimensional representation vector for each entity and relation.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093041-CD2E-4C3F-BE57-C45C6741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50" y="2937755"/>
            <a:ext cx="6609964" cy="30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3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19473A-6D44-483F-9F9B-72C7C253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69" y="844720"/>
            <a:ext cx="7844893" cy="858952"/>
          </a:xfrm>
        </p:spPr>
        <p:txBody>
          <a:bodyPr/>
          <a:lstStyle/>
          <a:p>
            <a:r>
              <a:rPr lang="en-US" altLang="zh-TW" dirty="0"/>
              <a:t>Knowledge Graph Embedding</a:t>
            </a:r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88E30AD-515A-4F90-BB0E-1B68922B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874838"/>
            <a:ext cx="7288998" cy="3530600"/>
          </a:xfrm>
        </p:spPr>
        <p:txBody>
          <a:bodyPr/>
          <a:lstStyle/>
          <a:p>
            <a:r>
              <a:rPr lang="en-US" altLang="zh-TW" dirty="0"/>
              <a:t>Knowledge graph consists of  entity-</a:t>
            </a:r>
            <a:r>
              <a:rPr lang="en-US" altLang="zh-TW" dirty="0" err="1"/>
              <a:t>relationentity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tx1"/>
                </a:solidFill>
              </a:rPr>
              <a:t>triples</a:t>
            </a:r>
            <a:r>
              <a:rPr lang="en-US" altLang="zh-TW" b="1" dirty="0">
                <a:solidFill>
                  <a:srgbClr val="FF0000"/>
                </a:solidFill>
              </a:rPr>
              <a:t> (h, r, t)</a:t>
            </a:r>
          </a:p>
          <a:p>
            <a:pPr lvl="1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0686FE-23E8-40C9-B352-35A258D6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288" y="3640138"/>
            <a:ext cx="1466449" cy="44455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C7C6756-DE2C-4B6D-A3C8-55DA0F4C6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765" y="2710430"/>
            <a:ext cx="3295650" cy="341947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F5D2349-0DEF-463E-BC49-4BE392E70240}"/>
              </a:ext>
            </a:extLst>
          </p:cNvPr>
          <p:cNvSpPr txBox="1"/>
          <p:nvPr/>
        </p:nvSpPr>
        <p:spPr>
          <a:xfrm>
            <a:off x="1761423" y="5576604"/>
            <a:ext cx="302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Entity and relation Space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Translational Distance Model 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58947" y="5826470"/>
            <a:ext cx="791308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BE42F97-3742-4F87-9CB2-4C674F83E11D}"/>
              </a:ext>
            </a:extLst>
          </p:cNvPr>
          <p:cNvSpPr txBox="1">
            <a:spLocks/>
          </p:cNvSpPr>
          <p:nvPr/>
        </p:nvSpPr>
        <p:spPr>
          <a:xfrm>
            <a:off x="1155031" y="1700104"/>
            <a:ext cx="1790299" cy="45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err="1"/>
              <a:t>TransE</a:t>
            </a:r>
            <a:endParaRPr lang="en-US" altLang="zh-TW" b="1" dirty="0"/>
          </a:p>
          <a:p>
            <a:endParaRPr lang="en-US" altLang="zh-TW" b="1" dirty="0"/>
          </a:p>
          <a:p>
            <a:pPr lvl="1"/>
            <a:endParaRPr lang="zh-TW" altLang="en-US" b="1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DC9C6D4-72D4-4BE3-865F-D1925749E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74" y="2175548"/>
            <a:ext cx="2791326" cy="50183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F56F38C-7B05-400D-BECB-32BD9652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901" y="3016919"/>
            <a:ext cx="3412687" cy="305925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B15A6FD-09BA-408E-BD96-F06DC615E3C7}"/>
              </a:ext>
            </a:extLst>
          </p:cNvPr>
          <p:cNvSpPr txBox="1"/>
          <p:nvPr/>
        </p:nvSpPr>
        <p:spPr>
          <a:xfrm>
            <a:off x="2733575" y="42503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4E4CCBC-FFB5-4073-B299-480956A69CDA}"/>
              </a:ext>
            </a:extLst>
          </p:cNvPr>
          <p:cNvSpPr txBox="1"/>
          <p:nvPr/>
        </p:nvSpPr>
        <p:spPr>
          <a:xfrm>
            <a:off x="5737423" y="314604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CE86576-021B-4BE1-A1AB-CB4E625E6DC7}"/>
              </a:ext>
            </a:extLst>
          </p:cNvPr>
          <p:cNvSpPr txBox="1"/>
          <p:nvPr/>
        </p:nvSpPr>
        <p:spPr>
          <a:xfrm>
            <a:off x="4229455" y="369801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32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22761</TotalTime>
  <Words>426</Words>
  <Application>Microsoft Office PowerPoint</Application>
  <PresentationFormat>如螢幕大小 (4:3)</PresentationFormat>
  <Paragraphs>130</Paragraphs>
  <Slides>27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等线</vt:lpstr>
      <vt:lpstr>新細明體</vt:lpstr>
      <vt:lpstr>Arial</vt:lpstr>
      <vt:lpstr>Calibri</vt:lpstr>
      <vt:lpstr>Cambria Math</vt:lpstr>
      <vt:lpstr>Century Gothic</vt:lpstr>
      <vt:lpstr>Times New Roman</vt:lpstr>
      <vt:lpstr>Wingdings 3</vt:lpstr>
      <vt:lpstr>離子會議室</vt:lpstr>
      <vt:lpstr>DKN: Deep Knowledge-Aware Network for News Recommendation</vt:lpstr>
      <vt:lpstr>Outline</vt:lpstr>
      <vt:lpstr>Motivation</vt:lpstr>
      <vt:lpstr>Challenges</vt:lpstr>
      <vt:lpstr>Goal</vt:lpstr>
      <vt:lpstr>Outline</vt:lpstr>
      <vt:lpstr>Knowledge Graph Embedding</vt:lpstr>
      <vt:lpstr>Knowledge Graph Embedding</vt:lpstr>
      <vt:lpstr>Translational Distance Model </vt:lpstr>
      <vt:lpstr>Translational Distance Model </vt:lpstr>
      <vt:lpstr>Knowledge Graph Embedding</vt:lpstr>
      <vt:lpstr>DKN framework</vt:lpstr>
      <vt:lpstr>Knowledge Distillation</vt:lpstr>
      <vt:lpstr>Knowledge-aware CNN</vt:lpstr>
      <vt:lpstr>Knowledge-aware CNN</vt:lpstr>
      <vt:lpstr>Knowledge-aware CNN</vt:lpstr>
      <vt:lpstr>Knowledge-aware CNN</vt:lpstr>
      <vt:lpstr>Attention Net</vt:lpstr>
      <vt:lpstr>Prediction</vt:lpstr>
      <vt:lpstr>Outline</vt:lpstr>
      <vt:lpstr>Datasets</vt:lpstr>
      <vt:lpstr>Comparison of different models</vt:lpstr>
      <vt:lpstr>Comparison among DKN variants</vt:lpstr>
      <vt:lpstr>Case Study</vt:lpstr>
      <vt:lpstr>Case Study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Person-Job Fit for Talent Recruitment : An Ability-aware Neural Network Approch</dc:title>
  <dc:creator>佑翔 陳</dc:creator>
  <cp:lastModifiedBy>kobe24</cp:lastModifiedBy>
  <cp:revision>929</cp:revision>
  <dcterms:created xsi:type="dcterms:W3CDTF">2019-01-09T04:07:22Z</dcterms:created>
  <dcterms:modified xsi:type="dcterms:W3CDTF">2019-06-09T15:53:23Z</dcterms:modified>
</cp:coreProperties>
</file>